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529" r:id="rId2"/>
    <p:sldId id="546" r:id="rId3"/>
    <p:sldId id="476" r:id="rId4"/>
    <p:sldId id="477" r:id="rId5"/>
    <p:sldId id="478" r:id="rId6"/>
    <p:sldId id="482" r:id="rId7"/>
    <p:sldId id="483" r:id="rId8"/>
    <p:sldId id="480" r:id="rId9"/>
    <p:sldId id="481" r:id="rId10"/>
    <p:sldId id="484" r:id="rId11"/>
    <p:sldId id="485" r:id="rId12"/>
    <p:sldId id="491" r:id="rId13"/>
    <p:sldId id="260" r:id="rId14"/>
    <p:sldId id="486" r:id="rId15"/>
    <p:sldId id="307" r:id="rId16"/>
    <p:sldId id="487" r:id="rId17"/>
    <p:sldId id="488" r:id="rId18"/>
    <p:sldId id="489" r:id="rId19"/>
    <p:sldId id="490" r:id="rId20"/>
    <p:sldId id="510" r:id="rId21"/>
    <p:sldId id="310" r:id="rId22"/>
    <p:sldId id="308" r:id="rId23"/>
    <p:sldId id="544" r:id="rId24"/>
    <p:sldId id="322" r:id="rId25"/>
    <p:sldId id="413" r:id="rId26"/>
    <p:sldId id="314" r:id="rId27"/>
    <p:sldId id="319" r:id="rId28"/>
    <p:sldId id="530" r:id="rId29"/>
    <p:sldId id="531" r:id="rId30"/>
    <p:sldId id="532" r:id="rId31"/>
    <p:sldId id="523" r:id="rId32"/>
    <p:sldId id="323" r:id="rId3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23262-16BC-49C5-B62D-8675F6C85F1E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5DD78-F6CA-4EE8-9E6E-DF432CA0A4F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8698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11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32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274CA-2199-C15B-CC3B-C90A3ABA3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CD625-80BE-BB3F-CD9B-85A343EB7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1AF68C-3871-E2F5-7E98-0A2AAFCB0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84A37-870C-7DA9-CE4C-C806ED2006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74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14.197.122 images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21.841 subcategories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27 high-level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75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37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LeNet-5, a pioneering 7-level convolutional network by </a:t>
            </a:r>
            <a:r>
              <a:rPr lang="en-GB" dirty="0" err="1"/>
              <a:t>LeCun</a:t>
            </a:r>
            <a:r>
              <a:rPr lang="en-GB" dirty="0"/>
              <a:t> et al in 1998, that classifies digits, was applied by several banks to recognise hand-written numbers on checks (cheques) digitized in 32x32 pixel greyscale </a:t>
            </a:r>
            <a:r>
              <a:rPr lang="en-GB" dirty="0" err="1"/>
              <a:t>inputimages</a:t>
            </a:r>
            <a:r>
              <a:rPr lang="en-GB" dirty="0"/>
              <a:t>. The ability to process higher resolution images requires larger and more convolutional layers, so this technique is constrained by the availability of computing resources.</a:t>
            </a:r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68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8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FD775-B00D-D01C-31C7-04C589CA3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3D7F8-CA75-4FCB-3C41-61244A1A8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79DE0-2101-5665-1DB7-37E9F08B3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79EC0-8CD3-E854-8EBB-2C357048B9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43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1EC8C-264E-0FE8-CBE3-EA3A10232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01EC5B-92FC-C844-8B20-31C7B69787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C6E70B-F211-C35B-B558-039C5DBAA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1501B-91A4-4D9F-9490-C75F480B4C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8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C2393-EF9E-AB0E-11E1-73B7E29D6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46B8FA-6B44-9CE6-801F-6C1228049F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1DFFB0-F67B-D012-0DCD-850171EB9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BC8AC-8F48-2307-BCB8-81760C55F6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25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6C942-B88F-D0B3-17E7-AB4432DA6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A901F6-5848-73C6-3F64-4D38F0B8CE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803633-F7DC-2C12-24F5-2B538AA31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FC19C-C1E9-4850-8BFB-607DE9729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1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2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67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99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26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62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02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70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B93E3-EEDF-4889-0E6C-92107D587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FACBA-818A-18BC-0BE6-AA12CB4B9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F2C66-169F-CB9E-985A-0FAEDFC0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1D3C8-6FE3-249D-D3D5-898A218A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A60C8-4A69-2A2A-B060-F45EEA6F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243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AB06-D1E9-AEB0-562D-3DF5BE21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87954-1A95-47D5-96CE-A97C91015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29253-D884-6958-DF00-7473C44B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30697-6287-B587-9610-530878F8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90F62-20AA-E0F9-EE93-593DE0E2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8991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72C13D-2BDA-BEAF-810C-1F649735D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4D36B-83F8-8A88-4BDF-7E53702BB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B7BC2-ACD0-5573-9CDD-97CE40A0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AE270-5FB0-5BF7-9552-3B9B1B0A6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964FF-7860-927C-4C7E-B8061FC4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25171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4BF2-3C77-2245-5F3C-AA6554F4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61957-C1C6-92CA-D47E-AB821AB54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F56C1-4CA0-4734-CD20-0B62D1E9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768E6-79E4-86E8-975D-7990C139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E0574-641E-277E-7038-D99F96E4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129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32B5-F510-90D1-B914-2F018C294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BABEF-D5D7-F7CD-6B35-F6961865F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85DB7-5631-088C-0101-EE4D4AC4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886D8-029F-D79A-7D75-33BC55A5D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5D7F0-E2BD-6295-E411-DCC6D065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5084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A6629-3C12-0EB2-0EC8-8EAEF6D9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08409-0F04-19D0-8E9C-F11F88E0A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6737A-BDBE-948F-DCD4-5D46D6D26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38EE1-F9C3-5F8B-2695-AA9F08D5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E6D74-1D1B-4D76-181A-0C00E331F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C5CB9-62A8-2370-DBE2-51AB62D9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176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8671-4ED9-F0FB-0EA3-76F1BB12E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A8FE1-25A1-E701-CDF6-CBD1CE762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22C31-2108-9418-A011-F6C084CAB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A32223-0D92-E560-E544-2AF69832B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E358B3-6EC3-60F3-976E-CA4E742A1E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19B46-3D10-7C54-1E36-1FA57E027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9332B-EE6A-10C1-6A99-AEDD07E7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B571CE-FC3A-BE6E-037A-D9EFBE43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2001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AB01F-2643-CC67-FE3F-23D1D9F8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194EDE-5F7C-56BF-91E3-D77B1A547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CE3C49-0FD1-B771-69AB-D29FB3014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E85DA-C3B8-3165-D269-B90AE450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324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52A30-219E-CB51-3B97-37BB1A5F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DBF8D2-C4C0-E242-EC3D-39787D12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5D435-FED1-D33E-B96D-F8A61333D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2628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817C-68CD-D1D5-176C-2039259E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E7915-406D-7FC9-EE60-A600D6012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7242A-3EC8-5520-24FA-E06EDB112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B0902-8964-5CF5-B698-3628CA602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A7DD6-F2D6-3CAB-0BC5-E2697C21C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AD39B-3889-D3B6-13A7-A63B7264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6119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F771-64DC-0716-D972-0043E2975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EEB681-71FD-1BB1-D24D-85A67592E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8905C-47D4-071C-15A8-C0164757B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E3FA3-DFBC-30B6-705D-ED8B114F4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A5D0C-C703-95AE-1BBE-94BFDA61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75371-A452-7B2C-67D0-A17F595D6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894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D620C8-A95E-8644-74FE-43ADE24D5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855FE-4EEF-E304-A0FE-B5D3FB3D0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F585F-4E37-DB35-338C-8FF1E3CDF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947C3-4262-481D-8CC5-F1CE854B8065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A06E8-9B86-DD14-C23C-23113E7F5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EE9CB-6392-F0F3-5389-FBBEE2B61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20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A2D6B0-9A23-A652-983A-195470C0A72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351076" y="182880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Image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F298F5-928D-64C2-052B-757E4345E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3DE8FE-B685-F30A-6FC5-17A2E79A0CB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BC6B1E-8548-7CFB-E0AF-C103FD80A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673" y="707484"/>
            <a:ext cx="577215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0844AE-DF84-B000-3ED7-18B006B8C749}"/>
              </a:ext>
            </a:extLst>
          </p:cNvPr>
          <p:cNvSpPr txBox="1"/>
          <p:nvPr/>
        </p:nvSpPr>
        <p:spPr>
          <a:xfrm>
            <a:off x="5625273" y="5346619"/>
            <a:ext cx="1652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err="1">
                <a:solidFill>
                  <a:schemeClr val="bg2">
                    <a:lumMod val="75000"/>
                  </a:schemeClr>
                </a:solidFill>
              </a:rPr>
              <a:t>Xkcd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, 2015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367513-4673-F11B-57E8-1CC1DA96F358}"/>
              </a:ext>
            </a:extLst>
          </p:cNvPr>
          <p:cNvSpPr/>
          <p:nvPr/>
        </p:nvSpPr>
        <p:spPr>
          <a:xfrm>
            <a:off x="4636546" y="607807"/>
            <a:ext cx="4319195" cy="731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29287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dirty="0">
                <a:solidFill>
                  <a:srgbClr val="161616"/>
                </a:solidFill>
              </a:rPr>
              <a:t>S</a:t>
            </a:r>
            <a:r>
              <a:rPr lang="en-GB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i="0" dirty="0">
                <a:solidFill>
                  <a:srgbClr val="292929"/>
                </a:solidFill>
                <a:effectLst/>
              </a:rPr>
              <a:t>Object tracking</a:t>
            </a:r>
            <a:r>
              <a:rPr lang="en-GB" b="0" i="0" dirty="0">
                <a:solidFill>
                  <a:srgbClr val="292929"/>
                </a:solidFill>
                <a:effectLst/>
              </a:rPr>
              <a:t>: follow the movement of an object in a video.</a:t>
            </a:r>
          </a:p>
        </p:txBody>
      </p:sp>
      <p:pic>
        <p:nvPicPr>
          <p:cNvPr id="12292" name="Picture 4" descr="Object Tracking using DeepSORT in TensorFlow 2 | by Anushka Dhiman |  Analytics Vidhya | Medium">
            <a:extLst>
              <a:ext uri="{FF2B5EF4-FFF2-40B4-BE49-F238E27FC236}">
                <a16:creationId xmlns:a16="http://schemas.microsoft.com/office/drawing/2014/main" id="{F8E06592-5325-B3DC-1FB7-EF46F249F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54" y="1404203"/>
            <a:ext cx="6469188" cy="363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A622E9-786B-187F-5F21-41BF63D7E5B0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E41B0-F1CD-F137-D32A-1B1BAB054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111E80-5E19-CBBB-979B-4558C084616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430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dirty="0">
                <a:solidFill>
                  <a:srgbClr val="161616"/>
                </a:solidFill>
              </a:rPr>
              <a:t>S</a:t>
            </a:r>
            <a:r>
              <a:rPr lang="en-GB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i="0" dirty="0">
                <a:solidFill>
                  <a:srgbClr val="292929"/>
                </a:solidFill>
                <a:effectLst/>
              </a:rPr>
              <a:t>Object tracking</a:t>
            </a:r>
            <a:r>
              <a:rPr lang="en-GB" b="0" i="0" dirty="0">
                <a:solidFill>
                  <a:srgbClr val="292929"/>
                </a:solidFill>
                <a:effectLst/>
              </a:rPr>
              <a:t>: follow the movement of an object in a video.</a:t>
            </a:r>
          </a:p>
        </p:txBody>
      </p:sp>
      <p:pic>
        <p:nvPicPr>
          <p:cNvPr id="13316" name="Picture 4" descr="Cell Tracking | Laboratory of Mathematical Methods of Image Processing">
            <a:extLst>
              <a:ext uri="{FF2B5EF4-FFF2-40B4-BE49-F238E27FC236}">
                <a16:creationId xmlns:a16="http://schemas.microsoft.com/office/drawing/2014/main" id="{6752F694-7E42-D4FE-7EB3-D68F28F2A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877" y="90524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CEEF4E-0D07-4C76-6980-7DFE3CE3C066}"/>
              </a:ext>
            </a:extLst>
          </p:cNvPr>
          <p:cNvSpPr txBox="1"/>
          <p:nvPr/>
        </p:nvSpPr>
        <p:spPr>
          <a:xfrm>
            <a:off x="5855677" y="5782043"/>
            <a:ext cx="5017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200" dirty="0"/>
              <a:t>https://imaging.cs.msu.ru/en/research/cell-tracking</a:t>
            </a:r>
            <a:endParaRPr lang="LID4096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05ED7-ECAA-CB0C-5A91-487814E3B0D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1AC56-AB60-86A7-C792-36D65D86B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EA22A5-7B1E-2792-FDF3-7ADC1F3E20D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98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dirty="0">
                <a:solidFill>
                  <a:srgbClr val="161616"/>
                </a:solidFill>
              </a:rPr>
              <a:t>S</a:t>
            </a:r>
            <a:r>
              <a:rPr lang="en-GB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i="0" dirty="0">
                <a:solidFill>
                  <a:srgbClr val="292929"/>
                </a:solidFill>
                <a:effectLst/>
              </a:rPr>
              <a:t>Object tracking</a:t>
            </a:r>
            <a:r>
              <a:rPr lang="en-GB" b="0" i="0" dirty="0">
                <a:solidFill>
                  <a:srgbClr val="292929"/>
                </a:solidFill>
                <a:effectLst/>
              </a:rPr>
              <a:t>: follow the movement of an object in a video.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EEF4E-0D07-4C76-6980-7DFE3CE3C066}"/>
              </a:ext>
            </a:extLst>
          </p:cNvPr>
          <p:cNvSpPr txBox="1"/>
          <p:nvPr/>
        </p:nvSpPr>
        <p:spPr>
          <a:xfrm>
            <a:off x="5351583" y="5335061"/>
            <a:ext cx="5017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/>
              <a:t>kaggle.com/second-annual-data-science-bowl (2015)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79EE6F-AFF2-B525-0C37-7ABDF9192B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607" y="519409"/>
            <a:ext cx="3602947" cy="480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A138D9-341D-EE01-A88B-8952243D287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55FB9-DFE4-FC8B-66DB-073B96C15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C49ED-AF46-314A-826E-459ABBB20A0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561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EA5F788B-5EDB-40B9-B236-7430B81FE800}"/>
              </a:ext>
            </a:extLst>
          </p:cNvPr>
          <p:cNvSpPr txBox="1"/>
          <p:nvPr/>
        </p:nvSpPr>
        <p:spPr>
          <a:xfrm>
            <a:off x="7139354" y="5768589"/>
            <a:ext cx="3224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https://setosa.io/ev/image-kernels/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33C5376-B206-421C-B9AC-59BDA691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1" y="907164"/>
            <a:ext cx="11502980" cy="4953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1403C-88D7-1E82-EA82-90C05602121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3C52C-7ABF-E58F-A06F-B5A675345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E6502E-CBBE-728B-4E55-539396541970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80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Invariances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CBE7C87-39AB-6F04-523A-E1529B3C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538" y="191893"/>
            <a:ext cx="4586370" cy="622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81D31-9A89-2C91-B85B-9EEDF9BDAFEA}"/>
              </a:ext>
            </a:extLst>
          </p:cNvPr>
          <p:cNvSpPr txBox="1"/>
          <p:nvPr/>
        </p:nvSpPr>
        <p:spPr>
          <a:xfrm>
            <a:off x="241300" y="1075957"/>
            <a:ext cx="4201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Invariance</a:t>
            </a:r>
            <a:r>
              <a:rPr lang="en-GB" dirty="0">
                <a:solidFill>
                  <a:srgbClr val="040C28"/>
                </a:solidFill>
              </a:rPr>
              <a:t> means that we can recognize an object as an object, even when its appearance varies in some way.</a:t>
            </a:r>
            <a:endParaRPr lang="en-GB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C9A4F-3EA5-849D-FEAE-0936A34D87BF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BDEF1-0911-5826-23CB-B8333BF68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CA921A-AFE6-9E6D-E56A-AC95931A4600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401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300704B-3345-41F5-B9EE-FD60CBB41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28" y="744230"/>
            <a:ext cx="6383626" cy="5272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300" y="1075957"/>
            <a:ext cx="42017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040C28"/>
                </a:solidFill>
              </a:rPr>
              <a:t>We could just represent each pixel as a feature.</a:t>
            </a:r>
          </a:p>
          <a:p>
            <a:pPr algn="l"/>
            <a:endParaRPr lang="en-GB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dirty="0">
                <a:solidFill>
                  <a:srgbClr val="040C28"/>
                </a:solidFill>
              </a:rPr>
              <a:t>This would mean that we </a:t>
            </a:r>
            <a:r>
              <a:rPr lang="en-GB" b="1" dirty="0">
                <a:solidFill>
                  <a:srgbClr val="040C28"/>
                </a:solidFill>
              </a:rPr>
              <a:t>flatten</a:t>
            </a:r>
            <a:r>
              <a:rPr lang="en-GB" dirty="0">
                <a:solidFill>
                  <a:srgbClr val="040C28"/>
                </a:solidFill>
              </a:rPr>
              <a:t> the 2D matrix to a 1D feature vector.</a:t>
            </a:r>
          </a:p>
          <a:p>
            <a:pPr algn="l"/>
            <a:endParaRPr lang="en-GB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dirty="0">
                <a:solidFill>
                  <a:srgbClr val="040C28"/>
                </a:solidFill>
              </a:rPr>
              <a:t>The learning algorithm then needs to learn the 2D </a:t>
            </a:r>
            <a:r>
              <a:rPr lang="en-GB" b="1" dirty="0">
                <a:solidFill>
                  <a:srgbClr val="040C28"/>
                </a:solidFill>
              </a:rPr>
              <a:t>spatial correlations </a:t>
            </a:r>
            <a:r>
              <a:rPr lang="en-GB" dirty="0">
                <a:solidFill>
                  <a:srgbClr val="040C28"/>
                </a:solidFill>
              </a:rPr>
              <a:t>from the 1D representation.</a:t>
            </a:r>
          </a:p>
          <a:p>
            <a:pPr algn="l"/>
            <a:endParaRPr lang="en-GB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dirty="0">
                <a:solidFill>
                  <a:srgbClr val="040C28"/>
                </a:solidFill>
              </a:rPr>
              <a:t>And what with the invariances?</a:t>
            </a:r>
            <a:endParaRPr lang="en-GB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Flatten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488CE9-3919-F345-859B-DBEA83D4631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19635-012A-A462-27D9-0AB98F5E2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0F1AC0-DE68-D98A-BFB8-09CC58D61E8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080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300" y="1075957"/>
            <a:ext cx="11118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Convolutional filters </a:t>
            </a:r>
            <a:r>
              <a:rPr lang="en-GB" dirty="0">
                <a:solidFill>
                  <a:srgbClr val="040C28"/>
                </a:solidFill>
              </a:rPr>
              <a:t>are small matrices that “slide” over an image.</a:t>
            </a:r>
          </a:p>
          <a:p>
            <a:pPr algn="l"/>
            <a:endParaRPr lang="en-GB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dirty="0">
                <a:solidFill>
                  <a:srgbClr val="040C28"/>
                </a:solidFill>
              </a:rPr>
              <a:t>They provides a measure for how close a patch or a region in the image resembles a </a:t>
            </a:r>
            <a:r>
              <a:rPr lang="en-GB" b="1" dirty="0">
                <a:solidFill>
                  <a:srgbClr val="040C28"/>
                </a:solidFill>
              </a:rPr>
              <a:t>feature</a:t>
            </a:r>
            <a:r>
              <a:rPr lang="en-GB" dirty="0">
                <a:solidFill>
                  <a:srgbClr val="040C28"/>
                </a:solidFill>
              </a:rPr>
              <a:t>.</a:t>
            </a:r>
            <a:endParaRPr lang="en-GB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E44B3-1E20-9229-6381-177EE898E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54" y="2342219"/>
            <a:ext cx="9722688" cy="4073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7AE6BC-060B-F0BE-D9D7-711DB150577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51178-703A-4F1C-FEBA-EC5A08A13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95556F-5FA2-C7B2-97DD-12559D3E7D7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929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300" y="1075957"/>
            <a:ext cx="1111836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GB" b="1" dirty="0">
                <a:ea typeface="Lato" panose="020B0604020202020204" pitchFamily="34" charset="0"/>
                <a:cs typeface="Helvetica" panose="020B0604020202020204" pitchFamily="34" charset="0"/>
              </a:rPr>
              <a:t>convolutional neural network (CNN) 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module stacks modules that consist of</a:t>
            </a:r>
          </a:p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 - </a:t>
            </a:r>
            <a:r>
              <a:rPr lang="en-GB" b="1" dirty="0">
                <a:ea typeface="Lato" panose="020B0604020202020204" pitchFamily="34" charset="0"/>
                <a:cs typeface="Helvetica" panose="020B0604020202020204" pitchFamily="34" charset="0"/>
              </a:rPr>
              <a:t>feature maps 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(or </a:t>
            </a:r>
            <a:r>
              <a:rPr lang="en-GB" b="1" dirty="0">
                <a:ea typeface="Lato" panose="020B0604020202020204" pitchFamily="34" charset="0"/>
                <a:cs typeface="Helvetica" panose="020B0604020202020204" pitchFamily="34" charset="0"/>
              </a:rPr>
              <a:t>channels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) that each learn a relevant convolutional filter with specific dimensions, and</a:t>
            </a:r>
          </a:p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 - a </a:t>
            </a:r>
            <a:r>
              <a:rPr lang="en-GB" b="1" dirty="0">
                <a:ea typeface="Lato" panose="020B0604020202020204" pitchFamily="34" charset="0"/>
                <a:cs typeface="Helvetica" panose="020B0604020202020204" pitchFamily="34" charset="0"/>
              </a:rPr>
              <a:t>pooling layer 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that allows for the location invariance of the learned features.   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neural networks (CNN)</a:t>
            </a:r>
          </a:p>
        </p:txBody>
      </p:sp>
      <p:pic>
        <p:nvPicPr>
          <p:cNvPr id="5" name="Afbeelding 2">
            <a:extLst>
              <a:ext uri="{FF2B5EF4-FFF2-40B4-BE49-F238E27FC236}">
                <a16:creationId xmlns:a16="http://schemas.microsoft.com/office/drawing/2014/main" id="{44097F64-C09B-506B-7BFB-EE97B0CDCF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7" y="2139462"/>
            <a:ext cx="8271174" cy="4425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34755-07BD-502C-B372-2E67BFB73790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5E9B1-1A9C-F893-0FCE-590E17CD0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F48492-C767-6717-4F2E-37EBCA3A761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80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299" y="1075957"/>
            <a:ext cx="49051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Each neuron looks at a different (overlapping) part in the image and performs a convolution. </a:t>
            </a:r>
          </a:p>
          <a:p>
            <a:endParaRPr lang="en-GB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The convolution is defined by the </a:t>
            </a:r>
            <a:r>
              <a:rPr lang="en-GB" dirty="0" err="1">
                <a:ea typeface="Lato" panose="020B0604020202020204" pitchFamily="34" charset="0"/>
                <a:cs typeface="Helvetica" panose="020B0604020202020204" pitchFamily="34" charset="0"/>
              </a:rPr>
              <a:t>modelparameters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 that are learned from the data.</a:t>
            </a:r>
          </a:p>
          <a:p>
            <a:endParaRPr lang="en-GB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So, in each feature maps, the </a:t>
            </a:r>
            <a:r>
              <a:rPr lang="en-GB" dirty="0" err="1">
                <a:ea typeface="Lato" panose="020B0604020202020204" pitchFamily="34" charset="0"/>
                <a:cs typeface="Helvetica" panose="020B0604020202020204" pitchFamily="34" charset="0"/>
              </a:rPr>
              <a:t>modelparameters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 for each neuron have the same value, i.e. they are shared. The only difference is in what part of the image the neuron looks at. 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Feature map</a:t>
            </a:r>
          </a:p>
        </p:txBody>
      </p:sp>
      <p:pic>
        <p:nvPicPr>
          <p:cNvPr id="16386" name="Picture 2" descr="Comprehensive Guide to Different Pooling Layers in Deep Learning">
            <a:extLst>
              <a:ext uri="{FF2B5EF4-FFF2-40B4-BE49-F238E27FC236}">
                <a16:creationId xmlns:a16="http://schemas.microsoft.com/office/drawing/2014/main" id="{1701A09A-ABF0-2142-0C91-F4B8C8888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028" y="876300"/>
            <a:ext cx="595157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AA17EC-C06B-6D0B-08E0-3766DE32F77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618BA-FEDD-3278-79A3-6D25C665C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CD0FC4-360C-63CA-7D5A-3BC0E127D39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234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299" y="1075957"/>
            <a:ext cx="10549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Maximum pooling, or max pooling, is a pooling operation that calculates the maximum, or largest, value in each patch of each feature map.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Pooling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F9D3A-1E8F-7FC6-4E92-2C8F8985A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77" y="2033004"/>
            <a:ext cx="7029484" cy="4350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32FC6C-38C2-76BB-EF96-3B9780E09FA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87948-D654-CABC-7A61-18EFC200A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6110F8-4678-C234-E7A2-53B116EA048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591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DFD6C-63EF-F08F-EAC8-45D7D7750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ordi Pont-Tuset's site – XKCD plots: Deep learning evolution">
            <a:extLst>
              <a:ext uri="{FF2B5EF4-FFF2-40B4-BE49-F238E27FC236}">
                <a16:creationId xmlns:a16="http://schemas.microsoft.com/office/drawing/2014/main" id="{EB607E49-DC1B-E432-FB74-1EAE48F4D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02" y="1339327"/>
            <a:ext cx="6129618" cy="408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A4C634-83B5-5B33-CD1D-2718B0A78F9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8AE39-62B2-6AE9-49DF-53C6C975CA13}"/>
              </a:ext>
            </a:extLst>
          </p:cNvPr>
          <p:cNvSpPr txBox="1"/>
          <p:nvPr/>
        </p:nvSpPr>
        <p:spPr>
          <a:xfrm>
            <a:off x="351076" y="182880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Image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0DAC71-0844-F707-1B4B-6B152F810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FD4F7E-8647-D5F1-60A3-8FAEA2FF915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76B2288-5398-58B3-2496-A3D279B639E1}"/>
              </a:ext>
            </a:extLst>
          </p:cNvPr>
          <p:cNvSpPr txBox="1"/>
          <p:nvPr/>
        </p:nvSpPr>
        <p:spPr>
          <a:xfrm>
            <a:off x="7690742" y="5148740"/>
            <a:ext cx="1652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err="1">
                <a:solidFill>
                  <a:schemeClr val="bg2">
                    <a:lumMod val="75000"/>
                  </a:schemeClr>
                </a:solidFill>
              </a:rPr>
              <a:t>Xkcd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835429-44EA-737F-734C-B41EE86936BA}"/>
              </a:ext>
            </a:extLst>
          </p:cNvPr>
          <p:cNvSpPr/>
          <p:nvPr/>
        </p:nvSpPr>
        <p:spPr>
          <a:xfrm>
            <a:off x="4636546" y="607807"/>
            <a:ext cx="4319195" cy="731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64676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Invariances: data augmentation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CBE7C87-39AB-6F04-523A-E1529B3C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1" y="313353"/>
            <a:ext cx="4385115" cy="594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81D31-9A89-2C91-B85B-9EEDF9BDAFEA}"/>
              </a:ext>
            </a:extLst>
          </p:cNvPr>
          <p:cNvSpPr txBox="1"/>
          <p:nvPr/>
        </p:nvSpPr>
        <p:spPr>
          <a:xfrm>
            <a:off x="241299" y="1075957"/>
            <a:ext cx="488168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040C28"/>
                </a:solidFill>
              </a:rPr>
              <a:t>CNNs are</a:t>
            </a:r>
          </a:p>
          <a:p>
            <a:pPr algn="l"/>
            <a:endParaRPr lang="en-GB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dirty="0">
                <a:solidFill>
                  <a:srgbClr val="040C28"/>
                </a:solidFill>
              </a:rPr>
              <a:t>translation invariant,</a:t>
            </a:r>
          </a:p>
          <a:p>
            <a:pPr algn="l"/>
            <a:endParaRPr lang="en-GB" dirty="0">
              <a:solidFill>
                <a:srgbClr val="040C28"/>
              </a:solidFill>
            </a:endParaRPr>
          </a:p>
          <a:p>
            <a:pPr algn="l"/>
            <a:r>
              <a:rPr lang="en-GB" dirty="0">
                <a:solidFill>
                  <a:srgbClr val="040C28"/>
                </a:solidFill>
              </a:rPr>
              <a:t>scale invariant to some degree (learned from data, not in filters),</a:t>
            </a:r>
          </a:p>
          <a:p>
            <a:pPr algn="l"/>
            <a:endParaRPr lang="en-GB" dirty="0">
              <a:solidFill>
                <a:srgbClr val="040C28"/>
              </a:solidFill>
            </a:endParaRPr>
          </a:p>
          <a:p>
            <a:pPr algn="l"/>
            <a:r>
              <a:rPr lang="en-GB" b="1" dirty="0">
                <a:solidFill>
                  <a:srgbClr val="040C28"/>
                </a:solidFill>
              </a:rPr>
              <a:t>not</a:t>
            </a:r>
            <a:r>
              <a:rPr lang="en-GB" dirty="0">
                <a:solidFill>
                  <a:srgbClr val="040C28"/>
                </a:solidFill>
              </a:rPr>
              <a:t> rotation invariant (learned from data),</a:t>
            </a:r>
          </a:p>
          <a:p>
            <a:pPr algn="l"/>
            <a:endParaRPr lang="en-GB" dirty="0">
              <a:solidFill>
                <a:srgbClr val="040C28"/>
              </a:solidFill>
            </a:endParaRPr>
          </a:p>
          <a:p>
            <a:pPr algn="l"/>
            <a:r>
              <a:rPr lang="en-GB" b="1" dirty="0">
                <a:solidFill>
                  <a:srgbClr val="040C28"/>
                </a:solidFill>
              </a:rPr>
              <a:t>not</a:t>
            </a:r>
            <a:r>
              <a:rPr lang="en-GB" dirty="0">
                <a:solidFill>
                  <a:srgbClr val="040C28"/>
                </a:solidFill>
              </a:rPr>
              <a:t> illumination invariant (learned from data).</a:t>
            </a:r>
          </a:p>
          <a:p>
            <a:pPr algn="l"/>
            <a:endParaRPr lang="en-GB" dirty="0">
              <a:solidFill>
                <a:srgbClr val="040C28"/>
              </a:solidFill>
            </a:endParaRPr>
          </a:p>
          <a:p>
            <a:pPr algn="l"/>
            <a:r>
              <a:rPr lang="en-GB" dirty="0">
                <a:solidFill>
                  <a:srgbClr val="040C28"/>
                </a:solidFill>
              </a:rPr>
              <a:t>We can generate artificial data, by rotating, scaling, illuminating training images. A process called </a:t>
            </a:r>
            <a:r>
              <a:rPr lang="en-GB" b="1" dirty="0">
                <a:solidFill>
                  <a:srgbClr val="040C28"/>
                </a:solidFill>
              </a:rPr>
              <a:t>data augmentation</a:t>
            </a:r>
            <a:r>
              <a:rPr lang="en-GB" dirty="0">
                <a:solidFill>
                  <a:srgbClr val="040C28"/>
                </a:solidFill>
              </a:rPr>
              <a:t>. This is a form of model </a:t>
            </a:r>
            <a:r>
              <a:rPr lang="en-GB" b="1" dirty="0">
                <a:solidFill>
                  <a:srgbClr val="040C28"/>
                </a:solidFill>
              </a:rPr>
              <a:t>regularization</a:t>
            </a:r>
            <a:r>
              <a:rPr lang="en-GB" dirty="0">
                <a:solidFill>
                  <a:srgbClr val="040C28"/>
                </a:solidFill>
              </a:rPr>
              <a:t>. </a:t>
            </a:r>
          </a:p>
          <a:p>
            <a:pPr algn="l"/>
            <a:endParaRPr lang="en-GB" sz="2000" b="1" i="0" dirty="0">
              <a:solidFill>
                <a:srgbClr val="040C28"/>
              </a:solidFill>
              <a:effectLst/>
            </a:endParaRPr>
          </a:p>
          <a:p>
            <a:pPr algn="l"/>
            <a:endParaRPr lang="en-GB" sz="2000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0D41E8-A9D3-DE69-37F9-B2C7C36C960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49287-30F9-07CC-2F03-DB685FFB2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BA9459-A320-A6FD-B6FA-345221354D7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951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7FBA237-1249-413A-B05A-F960739EC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7" y="755789"/>
            <a:ext cx="10328030" cy="5525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266D26-FB82-E93D-47A1-241549B886A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B00F6-F279-1A23-ABBC-DE01C248CEA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9DDA-93D9-3F1C-8E48-E4B1DA3F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7274-F1C3-A22D-8F2A-D5F456EDF9F1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823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9B0C897-403F-4161-BC12-D2391E287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32" y="1388971"/>
            <a:ext cx="5985260" cy="43529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70543D3-D08A-4A9B-80AA-4C9BE2A4F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734" y="854390"/>
            <a:ext cx="3472600" cy="49319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769272-8204-D531-D832-D5EE7F8BB517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CNN: channels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27C62-0FB9-0DBC-AC05-0FCFE4DB504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26657A-62F1-4E25-7488-32D125CEF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AEA28C-9211-3374-5659-AC00809217B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75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2FF9D-FB3F-EE6B-6E80-5F0160842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107059-55FB-6FCA-B126-F9FB78F34939}"/>
              </a:ext>
            </a:extLst>
          </p:cNvPr>
          <p:cNvSpPr txBox="1"/>
          <p:nvPr/>
        </p:nvSpPr>
        <p:spPr>
          <a:xfrm>
            <a:off x="241299" y="1075957"/>
            <a:ext cx="105497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ImageNet is a large-scale visual database designed for use in visual object recognition research, containing millions of </a:t>
            </a:r>
            <a:r>
              <a:rPr lang="en-GB" dirty="0" err="1">
                <a:ea typeface="Lato" panose="020B0604020202020204" pitchFamily="34" charset="0"/>
                <a:cs typeface="Helvetica" panose="020B0604020202020204" pitchFamily="34" charset="0"/>
              </a:rPr>
              <a:t>labeled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 images across thousands of categories.</a:t>
            </a:r>
          </a:p>
          <a:p>
            <a:endParaRPr lang="en-GB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It was introduced by Fei-Fei Li and her team in 2009 and played a crucial role in advancing deep learning, particularly in convolutional neural networks (CNNs).</a:t>
            </a:r>
          </a:p>
          <a:p>
            <a:endParaRPr lang="en-GB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The ImageNet Large Scale Visual Recognition Challenge (ILSVRC), held annually from 2010 to 2017, drove major breakthroughs in AI and computer vision, with models like </a:t>
            </a:r>
            <a:r>
              <a:rPr lang="en-GB" dirty="0" err="1">
                <a:ea typeface="Lato" panose="020B0604020202020204" pitchFamily="34" charset="0"/>
                <a:cs typeface="Helvetica" panose="020B0604020202020204" pitchFamily="34" charset="0"/>
              </a:rPr>
              <a:t>AlexNet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, VGG, </a:t>
            </a:r>
            <a:r>
              <a:rPr lang="en-GB" dirty="0" err="1">
                <a:ea typeface="Lato" panose="020B0604020202020204" pitchFamily="34" charset="0"/>
                <a:cs typeface="Helvetica" panose="020B0604020202020204" pitchFamily="34" charset="0"/>
              </a:rPr>
              <a:t>ResNet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, and </a:t>
            </a:r>
            <a:r>
              <a:rPr lang="en-GB" dirty="0" err="1">
                <a:ea typeface="Lato" panose="020B0604020202020204" pitchFamily="34" charset="0"/>
                <a:cs typeface="Helvetica" panose="020B0604020202020204" pitchFamily="34" charset="0"/>
              </a:rPr>
              <a:t>EfficientNet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 achieving state-of-the-art performance.</a:t>
            </a:r>
          </a:p>
          <a:p>
            <a:endParaRPr lang="en-GB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Despite its influence, ImageNet has limitations, including dataset bias, ethical concerns related to </a:t>
            </a:r>
            <a:r>
              <a:rPr lang="en-GB" dirty="0" err="1">
                <a:ea typeface="Lato" panose="020B0604020202020204" pitchFamily="34" charset="0"/>
                <a:cs typeface="Helvetica" panose="020B0604020202020204" pitchFamily="34" charset="0"/>
              </a:rPr>
              <a:t>labeling</a:t>
            </a:r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, and challenges in real-world generalization beyond the controlled dataset.</a:t>
            </a:r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FD794-64DD-4791-6451-2D1CBA8942C4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DA87FD-D68B-F3B9-EE20-371817E9E3B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D1291-A15A-F75C-1763-E2943AE89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33BCA-20C8-0665-C561-734353FD938C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503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Image result for ImageNet">
            <a:extLst>
              <a:ext uri="{FF2B5EF4-FFF2-40B4-BE49-F238E27FC236}">
                <a16:creationId xmlns:a16="http://schemas.microsoft.com/office/drawing/2014/main" id="{C4C7F116-327C-4BBC-B01D-0FC102081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 bwMode="auto">
          <a:xfrm>
            <a:off x="20" y="-7424"/>
            <a:ext cx="12191980" cy="628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755D6C-D481-10CF-BB5C-7EB1B623606C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ea typeface="Lato" panose="020B0604020202020204" pitchFamily="34" charset="0"/>
                <a:cs typeface="Helvetica" panose="020B0604020202020204" pitchFamily="34" charset="0"/>
              </a:rPr>
              <a:t>Data is everything: ImageNet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149D5-F7A9-FE17-4EFD-AE4DA0068A4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 Deng et al., "ImageNet: A large-scale hierarchical image database," 2009 IEEE Conference on Computer Vision and Pattern Recognition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D9F2A-FEF0-BBE0-B150-7704DC22C2F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17583-4AD2-8716-A889-B5CCE4A6F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399E90-A91F-C170-6F12-C16E135D686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278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DB0AA8A-AA8C-4A6F-87ED-71C02355F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665"/>
            <a:ext cx="12192000" cy="4178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8837DA-2033-3638-31C1-B67D5851694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Data is everything: ImageNet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8C119-0F1E-5482-8F80-8EAAC90E7ED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B775D-9506-A4C4-3A1F-579F0355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BCBDF-76E8-7328-09AB-6137EDB1AB5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369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BEA0598-829D-4677-B921-4186C81C2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1" y="889020"/>
            <a:ext cx="7350192" cy="215911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306851D-F1A2-4ABC-A6C6-EAF59EC6C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31" y="3597901"/>
            <a:ext cx="6917572" cy="260426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14F133E3-5855-4F16-A8CC-9129799884B8}"/>
              </a:ext>
            </a:extLst>
          </p:cNvPr>
          <p:cNvSpPr txBox="1"/>
          <p:nvPr/>
        </p:nvSpPr>
        <p:spPr>
          <a:xfrm>
            <a:off x="4912692" y="3048139"/>
            <a:ext cx="159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800" dirty="0"/>
              <a:t>LeNet-5 (1998)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0A7DD-74DD-3964-EF5A-678E2AF8255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ImageNet: computer vision is solved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38803-696D-4EE2-CF6B-C45B7ED071C2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ImageNet Large Scale Visual Recognition Challenge: https://www.image-net.org/challenges/LSVRC/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E3042-F393-0165-6F2C-E3ED3756F9F1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B9D9A-657B-E1A7-1888-91245BDCD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365812-D0F1-3341-0959-876323658BC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027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ImageNet: computer vision is solved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726D9-A682-D111-2B9F-A855AA291602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https://paperswithcode.com/sota/image-classification-on-imagenet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9BACF-098F-FBFC-0321-6A49D5CF90A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ADE89B-E3A2-F686-0A54-8140D88CB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96B67B-3F27-2977-15E8-D4733E4BA05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6249AE8-B632-BE84-1E9B-6DBB7DC05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74" y="1763990"/>
            <a:ext cx="11185971" cy="31952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BC728D-9DB0-64CE-C8AB-57AA71791CA8}"/>
              </a:ext>
            </a:extLst>
          </p:cNvPr>
          <p:cNvSpPr/>
          <p:nvPr/>
        </p:nvSpPr>
        <p:spPr>
          <a:xfrm>
            <a:off x="11123404" y="1941755"/>
            <a:ext cx="193638" cy="247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15659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AC10A-8F5B-8FC0-D5F0-A33B6D118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5E382-C244-03BE-42E6-3C44D2FEDFCB}"/>
              </a:ext>
            </a:extLst>
          </p:cNvPr>
          <p:cNvSpPr txBox="1"/>
          <p:nvPr/>
        </p:nvSpPr>
        <p:spPr>
          <a:xfrm>
            <a:off x="241299" y="1075957"/>
            <a:ext cx="1082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ResNet</a:t>
            </a:r>
            <a:r>
              <a:rPr lang="en-GB" dirty="0"/>
              <a:t> introduces </a:t>
            </a:r>
            <a:r>
              <a:rPr lang="en-GB" b="1" dirty="0"/>
              <a:t>skip connections</a:t>
            </a:r>
            <a:r>
              <a:rPr lang="en-GB" dirty="0"/>
              <a:t>, allowing gradients to bypass certain layers, solving the vanishing gradient problem and enabling the training of very deep networks.</a:t>
            </a:r>
            <a:endParaRPr lang="en-GB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754DD1-92F6-2DAE-A28F-8B8B6020E346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ResNet</a:t>
            </a:r>
            <a:r>
              <a:rPr lang="nl-BE" sz="2800" dirty="0"/>
              <a:t> (</a:t>
            </a:r>
            <a:r>
              <a:rPr lang="nl-BE" sz="2800" dirty="0" err="1"/>
              <a:t>Residual</a:t>
            </a:r>
            <a:r>
              <a:rPr lang="nl-BE" sz="2800" dirty="0"/>
              <a:t> Network)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06E36-C96A-DE6B-BDB7-185516542A6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272751-EDAB-F95F-B082-2F7EE576B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52C936-F213-405D-FAA2-D53605EE960C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AADBA9-0585-33C2-12B2-11F6A83AAD4C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He, K., Zhang, X., Ren, S., &amp; Sun, J. (2016). Deep Residual Learning for Image Recognition. CVPR, 770-778.</a:t>
            </a:r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7ED595EF-E434-5A91-D559-1CC2403EB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03" y="1946830"/>
            <a:ext cx="7390764" cy="338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473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43C68-95C3-2C66-8E6F-EDDE3EA12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CC32C-B8BC-5B47-C71A-252D807D7A1D}"/>
              </a:ext>
            </a:extLst>
          </p:cNvPr>
          <p:cNvSpPr txBox="1"/>
          <p:nvPr/>
        </p:nvSpPr>
        <p:spPr>
          <a:xfrm>
            <a:off x="241299" y="1075957"/>
            <a:ext cx="10828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ResNet</a:t>
            </a:r>
            <a:r>
              <a:rPr lang="en-GB" dirty="0"/>
              <a:t> introduces </a:t>
            </a:r>
            <a:r>
              <a:rPr lang="en-GB" b="1" dirty="0"/>
              <a:t>skip connections</a:t>
            </a:r>
            <a:r>
              <a:rPr lang="en-GB" dirty="0"/>
              <a:t>, allowing gradients to bypass certain layers, solving the vanishing gradient problem and enabling the training of very deep networks.</a:t>
            </a:r>
          </a:p>
          <a:p>
            <a:endParaRPr lang="en-GB" i="0" dirty="0">
              <a:solidFill>
                <a:srgbClr val="040C28"/>
              </a:solidFill>
              <a:effectLst/>
            </a:endParaRPr>
          </a:p>
          <a:p>
            <a:r>
              <a:rPr lang="en-GB" dirty="0"/>
              <a:t>Instead of learning the full transformation, </a:t>
            </a:r>
            <a:r>
              <a:rPr lang="en-GB" dirty="0" err="1"/>
              <a:t>ResNet</a:t>
            </a:r>
            <a:r>
              <a:rPr lang="en-GB" dirty="0"/>
              <a:t> learns the </a:t>
            </a:r>
            <a:r>
              <a:rPr lang="en-GB" b="1" dirty="0"/>
              <a:t>residual (difference) between input and output</a:t>
            </a:r>
            <a:r>
              <a:rPr lang="en-GB" dirty="0"/>
              <a:t>, making optimization easier and improving convergence.</a:t>
            </a:r>
            <a:endParaRPr lang="en-GB" dirty="0">
              <a:solidFill>
                <a:srgbClr val="040C28"/>
              </a:solidFill>
            </a:endParaRPr>
          </a:p>
          <a:p>
            <a:endParaRPr lang="en-GB" i="0" dirty="0">
              <a:solidFill>
                <a:srgbClr val="040C28"/>
              </a:solidFill>
              <a:effectLst/>
            </a:endParaRPr>
          </a:p>
          <a:p>
            <a:r>
              <a:rPr lang="en-GB" dirty="0" err="1"/>
              <a:t>ResNet</a:t>
            </a:r>
            <a:r>
              <a:rPr lang="en-GB" dirty="0"/>
              <a:t> enables training of networks with </a:t>
            </a:r>
            <a:r>
              <a:rPr lang="en-GB" b="1" dirty="0"/>
              <a:t>hundreds or even thousands of layers</a:t>
            </a:r>
            <a:r>
              <a:rPr lang="en-GB" dirty="0"/>
              <a:t>, significantly improving performance in image recognition tasks without degradation.</a:t>
            </a:r>
            <a:endParaRPr lang="en-GB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7F0B4-E1B1-02AB-2947-45A1D58992D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ResNet</a:t>
            </a:r>
            <a:r>
              <a:rPr lang="nl-BE" sz="2800" dirty="0"/>
              <a:t> (</a:t>
            </a:r>
            <a:r>
              <a:rPr lang="nl-BE" sz="2800" dirty="0" err="1"/>
              <a:t>Residual</a:t>
            </a:r>
            <a:r>
              <a:rPr lang="nl-BE" sz="2800" dirty="0"/>
              <a:t> Network)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D4A05-5130-FAFB-CB2C-4F0C0BB3B5C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7AD69-8000-9FCC-918D-AA94A8728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4D98CA-ED83-1E05-FFE5-015AC9513BB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621E89-43E9-6594-AA48-EA0A30B6A7B0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He, K., Zhang, X., Ren, S., &amp; Sun, J. (2016). Deep Residual Learning for Image Recognition. CVPR, 770-778.</a:t>
            </a:r>
          </a:p>
        </p:txBody>
      </p:sp>
    </p:spTree>
    <p:extLst>
      <p:ext uri="{BB962C8B-B14F-4D97-AF65-F5344CB8AC3E}">
        <p14:creationId xmlns:p14="http://schemas.microsoft.com/office/powerpoint/2010/main" val="2322525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310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040C28"/>
                </a:solidFill>
                <a:latin typeface="Google Sans"/>
              </a:rPr>
              <a:t>D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erive meaningful information from digital images, videos and other visual inputs</a:t>
            </a:r>
            <a:r>
              <a:rPr lang="en-GB" dirty="0">
                <a:solidFill>
                  <a:srgbClr val="202124"/>
                </a:solidFill>
                <a:latin typeface="Google Sans"/>
              </a:rPr>
              <a:t>.</a:t>
            </a:r>
          </a:p>
          <a:p>
            <a:pPr algn="l"/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algn="l"/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Take actions or make recommendations based on that information.</a:t>
            </a: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7170" name="Picture 2" descr="Fig. 2">
            <a:extLst>
              <a:ext uri="{FF2B5EF4-FFF2-40B4-BE49-F238E27FC236}">
                <a16:creationId xmlns:a16="http://schemas.microsoft.com/office/drawing/2014/main" id="{32BA2192-5AAF-6FDA-C272-6D75AC612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437" y="287213"/>
            <a:ext cx="7063132" cy="575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7EA69F-5BBC-5801-0CC2-13B8A4F68FFA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Mascagni, P.,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Alapatt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Sestini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L. et al. Computer vision in surgery: from potential to clinical value.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npj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Digit. Med. 5, 163 (2022)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B5379-ECB7-ECEC-3231-DBFD84A65E6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63B64D-2C47-CEFB-1BB6-DD8ECB5C4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621C7B-9450-F5BF-D2CE-20F2F696198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179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0022D-2C30-77C6-080D-63CD7A1F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D8714F-2966-16CE-D485-F8AD4C3F88B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ResNet</a:t>
            </a:r>
            <a:r>
              <a:rPr lang="nl-BE" sz="2800" dirty="0"/>
              <a:t> (</a:t>
            </a:r>
            <a:r>
              <a:rPr lang="nl-BE" sz="2800" dirty="0" err="1"/>
              <a:t>Residual</a:t>
            </a:r>
            <a:r>
              <a:rPr lang="nl-BE" sz="2800" dirty="0"/>
              <a:t> Network)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833EE-5253-DC98-FBCC-BF236DBF73F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44CF9-06FA-D0A4-2E53-D0651AEA5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89B6D5-A620-4715-0F1F-A6FACC180E10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EA4EF5-B540-F9EE-8D22-D5D55E850F61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He, K., Zhang, X., Ren, S., &amp; Sun, J. (2016). Deep Residual Learning for Image Recognition. CVPR, 770-778.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8C65BC-81BF-6223-410D-C832F2355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18" y="826374"/>
            <a:ext cx="11613626" cy="503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057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6212B5A-FE48-4B58-90EA-7766499649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5" y="1169958"/>
            <a:ext cx="3643301" cy="479094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CF6801F-F1E2-4B31-8B6B-6F232D9DA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14" y="1568221"/>
            <a:ext cx="7160318" cy="4202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CFB47-8AED-C3F2-8A3E-056EBE8C74E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Remember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888D3-89F3-62FB-215E-67D45C59DDC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2B66D-09BA-994C-A509-E9B1FD9A0111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89B60-1A6E-AAE6-A327-507572205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EDBF65-2DDD-69F1-67F4-89056B9CA54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997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63497A3-2DCD-47BE-93FA-E7CEFDF30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2" y="1099267"/>
            <a:ext cx="10225208" cy="3478679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341B454B-89AC-4DD8-AE6F-1739440C336C}"/>
              </a:ext>
            </a:extLst>
          </p:cNvPr>
          <p:cNvSpPr/>
          <p:nvPr/>
        </p:nvSpPr>
        <p:spPr>
          <a:xfrm>
            <a:off x="710992" y="4793535"/>
            <a:ext cx="35374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keratinocyte carcinomas: 65</a:t>
            </a:r>
          </a:p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seborrheic keratoses: 75 </a:t>
            </a:r>
            <a:endParaRPr 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A21DA04-DC69-4A50-9CE6-EE4B836E90B6}"/>
              </a:ext>
            </a:extLst>
          </p:cNvPr>
          <p:cNvSpPr/>
          <p:nvPr/>
        </p:nvSpPr>
        <p:spPr>
          <a:xfrm>
            <a:off x="4661551" y="4786100"/>
            <a:ext cx="2756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malignant melanomas: 33 </a:t>
            </a:r>
          </a:p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nevi: 97</a:t>
            </a:r>
            <a:endParaRPr 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3C6E6D8-338A-4B64-9EB5-CAD158168ABB}"/>
              </a:ext>
            </a:extLst>
          </p:cNvPr>
          <p:cNvSpPr/>
          <p:nvPr/>
        </p:nvSpPr>
        <p:spPr>
          <a:xfrm>
            <a:off x="8049663" y="4771231"/>
            <a:ext cx="2756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malignant melanomas: 71 </a:t>
            </a:r>
          </a:p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nevi: 40</a:t>
            </a:r>
            <a:endParaRPr 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F187B-62E0-1EFB-B9F6-4D2C7748DB14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D057-B054-DA25-3EB0-F6A717DC555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96FD64-2FC6-0899-2B6B-BAC1BDD89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8B61A3-DCB7-EB0E-B7C3-65BA1361586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45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299" y="1075957"/>
            <a:ext cx="4107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  <a:latin typeface="Google Sans"/>
              </a:rPr>
              <a:t>Classification</a:t>
            </a:r>
            <a:r>
              <a:rPr lang="en-GB" dirty="0">
                <a:solidFill>
                  <a:srgbClr val="040C28"/>
                </a:solidFill>
                <a:latin typeface="Google Sans"/>
              </a:rPr>
              <a:t>: predict the class(es) an image or video belongs to. 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8194" name="Picture 2" descr="Applied Sciences | Free Full-Text | COVID-19 Chest X-ray Classification and  Severity Assessment Using Convolutional and Transformer Neural Networks">
            <a:extLst>
              <a:ext uri="{FF2B5EF4-FFF2-40B4-BE49-F238E27FC236}">
                <a16:creationId xmlns:a16="http://schemas.microsoft.com/office/drawing/2014/main" id="{D0ADC468-29F3-5548-B4BA-FCFE000BB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79" y="391414"/>
            <a:ext cx="7480222" cy="564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D75237-91B4-5A14-D39B-9ADBEF4DD63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 Dinh, T, et al. COVID-19 Chest X-ray Classification and Severity Assessment Using Convolutional and Transformer Neural Networks. Appl. Sci. 2022, 12, 4861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9CCA4-7196-21F4-6E71-EC7FFDEB1F7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676A8-0785-AA19-26AD-FCF3FFA7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FB0D4C-EE99-B579-56BD-B4ECBEB3714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51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307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 </a:t>
            </a:r>
            <a:endParaRPr lang="en-GB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9218" name="Picture 2" descr="Object Detection: Models, Architectures &amp; Tutorial [2023]">
            <a:extLst>
              <a:ext uri="{FF2B5EF4-FFF2-40B4-BE49-F238E27FC236}">
                <a16:creationId xmlns:a16="http://schemas.microsoft.com/office/drawing/2014/main" id="{B0C347AA-DA22-14D6-8D4F-D2AC706C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677" y="653024"/>
            <a:ext cx="6742479" cy="54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F7EB0-A4AF-0A34-FD48-7553D5211FB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BBBC74-0AA6-19A1-17D4-70D2747E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DBAA46-7214-7FB8-30C0-ADAC553BC55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6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307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 </a:t>
            </a:r>
            <a:endParaRPr lang="en-GB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4" name="tooth">
            <a:hlinkClick r:id="" action="ppaction://media"/>
            <a:extLst>
              <a:ext uri="{FF2B5EF4-FFF2-40B4-BE49-F238E27FC236}">
                <a16:creationId xmlns:a16="http://schemas.microsoft.com/office/drawing/2014/main" id="{07F4C496-3BF5-329B-070C-6AB198409A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0756" y="1389659"/>
            <a:ext cx="6640513" cy="37152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5C7075-52FD-0DC8-614B-C4D33C33C9F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3AB5E-4240-EF3A-46B8-3C5A23AF0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E9401D-1B05-189A-162A-3E2562FA420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6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307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 </a:t>
            </a:r>
            <a:endParaRPr lang="en-GB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5" name="endoscopy">
            <a:hlinkClick r:id="" action="ppaction://media"/>
            <a:extLst>
              <a:ext uri="{FF2B5EF4-FFF2-40B4-BE49-F238E27FC236}">
                <a16:creationId xmlns:a16="http://schemas.microsoft.com/office/drawing/2014/main" id="{6F2C2B5B-31FF-AB30-660B-43A04490DE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57216" y="1328630"/>
            <a:ext cx="7090120" cy="3988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573AA-9076-09A6-16FD-117A3BE97B53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069E1E-620B-752D-1625-CDBF9871C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DBC6D0-D781-65BA-C6D7-336969F342E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4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dirty="0">
                <a:solidFill>
                  <a:srgbClr val="161616"/>
                </a:solidFill>
              </a:rPr>
              <a:t>S</a:t>
            </a:r>
            <a:r>
              <a:rPr lang="en-GB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  <a:endParaRPr lang="en-GB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44F14-E6C9-A78A-8DA1-94C20C6F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379" y="838200"/>
            <a:ext cx="7061422" cy="4718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A567C-32E1-7705-10BD-1F2B9436A36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AC2997-7380-29E4-4A83-8A2061705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B4A15A-1F0D-691A-B8B5-941740D43D9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52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40C28"/>
                </a:solidFill>
              </a:rPr>
              <a:t>Classification</a:t>
            </a:r>
            <a:r>
              <a:rPr lang="en-GB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dirty="0">
              <a:solidFill>
                <a:srgbClr val="161616"/>
              </a:solidFill>
            </a:endParaRPr>
          </a:p>
          <a:p>
            <a:pPr algn="l"/>
            <a:r>
              <a:rPr lang="en-GB" b="1" dirty="0">
                <a:solidFill>
                  <a:srgbClr val="161616"/>
                </a:solidFill>
              </a:rPr>
              <a:t>S</a:t>
            </a:r>
            <a:r>
              <a:rPr lang="en-GB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  <a:endParaRPr lang="en-GB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11266" name="Picture 2" descr="undefined">
            <a:extLst>
              <a:ext uri="{FF2B5EF4-FFF2-40B4-BE49-F238E27FC236}">
                <a16:creationId xmlns:a16="http://schemas.microsoft.com/office/drawing/2014/main" id="{FCDD0A86-C59B-1F64-B8F1-16FFC936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12" y="521677"/>
            <a:ext cx="5438677" cy="543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2EB295-9141-5C3C-854D-C9AEA87DC9CA}"/>
              </a:ext>
            </a:extLst>
          </p:cNvPr>
          <p:cNvSpPr txBox="1"/>
          <p:nvPr/>
        </p:nvSpPr>
        <p:spPr>
          <a:xfrm>
            <a:off x="5595912" y="5997751"/>
            <a:ext cx="52402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pulmonary arteries: blue; pulmonary veins (and also the abdominal wall): red; the mediastinum: yellow; the diaphragm: violet</a:t>
            </a:r>
            <a:endParaRPr lang="LID4096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A0F7B-5122-D527-CC65-42F3DD5C8593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BCE439-1355-E04F-C7A4-B49569049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F2974E-B5C2-17AE-54CD-9F76F4F484AF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395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4233</TotalTime>
  <Words>1854</Words>
  <Application>Microsoft Office PowerPoint</Application>
  <PresentationFormat>Widescreen</PresentationFormat>
  <Paragraphs>253</Paragraphs>
  <Slides>32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Google Sans</vt:lpstr>
      <vt:lpstr>Lato</vt:lpstr>
      <vt:lpstr>source-serif-pro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 Degroeve</dc:creator>
  <cp:lastModifiedBy>Sven Degroeve</cp:lastModifiedBy>
  <cp:revision>74</cp:revision>
  <dcterms:created xsi:type="dcterms:W3CDTF">2023-04-14T15:29:09Z</dcterms:created>
  <dcterms:modified xsi:type="dcterms:W3CDTF">2025-03-03T14:32:03Z</dcterms:modified>
</cp:coreProperties>
</file>